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56" r:id="rId2"/>
    <p:sldMasterId id="2147483780" r:id="rId3"/>
    <p:sldMasterId id="2147483799" r:id="rId4"/>
  </p:sldMasterIdLst>
  <p:sldIdLst>
    <p:sldId id="256" r:id="rId5"/>
    <p:sldId id="257" r:id="rId6"/>
    <p:sldId id="258" r:id="rId7"/>
    <p:sldId id="260" r:id="rId8"/>
    <p:sldId id="261" r:id="rId9"/>
    <p:sldId id="262" r:id="rId10"/>
    <p:sldId id="259"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7" d="100"/>
          <a:sy n="87" d="100"/>
        </p:scale>
        <p:origin x="-1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269104216"/>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00748058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982755244"/>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8506054"/>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528611586"/>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C7BC9-F543-4A68-8C30-AD1B624CEBF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40161235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C7BC9-F543-4A68-8C30-AD1B624CEBF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604695569"/>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26167138"/>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697263926"/>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D822-3F14-5101-9BDA-27D3D2067E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C7EAD4-7556-7266-072F-00F789F8F3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0C145A-31BC-4EB5-4743-A5407D10936F}"/>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a:extLst>
              <a:ext uri="{FF2B5EF4-FFF2-40B4-BE49-F238E27FC236}">
                <a16:creationId xmlns:a16="http://schemas.microsoft.com/office/drawing/2014/main" id="{57FFE500-50EA-1148-D589-7C06482BB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CA509-0CF8-B608-4169-DF27037AFBCF}"/>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77339111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5462-5DF7-1B10-865E-3254F36F55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2FA46-E1D1-27C9-3EC9-4CD26863DE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E329E-B1A3-375C-A96C-4F0349769DED}"/>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a:extLst>
              <a:ext uri="{FF2B5EF4-FFF2-40B4-BE49-F238E27FC236}">
                <a16:creationId xmlns:a16="http://schemas.microsoft.com/office/drawing/2014/main" id="{FC634F96-8C05-7ED6-B975-DE95603BA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FBE3C-768B-4ABE-344A-EBFEF0618B96}"/>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15572398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196630755"/>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03AD-E5C7-2D0B-19F5-7E9B5E27FD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15512A-0870-02FD-DC4E-EAEB7336E1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D6159-DD93-08B1-D8E0-6AE07FA25275}"/>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a:extLst>
              <a:ext uri="{FF2B5EF4-FFF2-40B4-BE49-F238E27FC236}">
                <a16:creationId xmlns:a16="http://schemas.microsoft.com/office/drawing/2014/main" id="{36DB3375-590C-7165-BB23-03F1CC9FB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82984-0BF9-C957-79F2-395319BDB4F2}"/>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978961013"/>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F018-CDE4-6E18-E2AE-B48586636F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AA697B-4D84-8E51-89C9-8A242CCD62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0AEFBA-397A-D927-DA72-F089F5FB39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7084C-7F6D-6085-9A31-FA6A0BB9AD23}"/>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a:extLst>
              <a:ext uri="{FF2B5EF4-FFF2-40B4-BE49-F238E27FC236}">
                <a16:creationId xmlns:a16="http://schemas.microsoft.com/office/drawing/2014/main" id="{66FBF167-41E2-0493-269B-EA6013194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3C36C-9879-0E2D-A7BF-F1AF51AD0CF0}"/>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672972650"/>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8014-7C52-04FC-DF29-72B2200872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B85ECD-2012-7816-C33D-4AA9C5829B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281908-2857-CF9D-D18B-F9287F63AE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CAFB88-088E-AFC2-E4F3-33E4090D4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D4EA00-9D0C-899F-9F2F-ECDABAF46E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5F1FF-3CBD-136E-DF5D-56C801A98687}"/>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8" name="Footer Placeholder 7">
            <a:extLst>
              <a:ext uri="{FF2B5EF4-FFF2-40B4-BE49-F238E27FC236}">
                <a16:creationId xmlns:a16="http://schemas.microsoft.com/office/drawing/2014/main" id="{B34CBE41-4833-D069-83A9-8899625188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DAF89C-3E82-7FBE-1FF4-630DD3891BE8}"/>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520745481"/>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48C0D-BA9B-FEBF-F66F-1BCA4DED5C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BDE26A-D3B3-5DD7-ADB3-A628A8B00FEF}"/>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4" name="Footer Placeholder 3">
            <a:extLst>
              <a:ext uri="{FF2B5EF4-FFF2-40B4-BE49-F238E27FC236}">
                <a16:creationId xmlns:a16="http://schemas.microsoft.com/office/drawing/2014/main" id="{C803CB14-31F6-89DA-BCA6-12A25188C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2F52CE-7DF5-D66F-CBAC-3DAB119D05F6}"/>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337705155"/>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06C2EC-E4CD-7831-18E4-81E17E45F476}"/>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3" name="Footer Placeholder 2">
            <a:extLst>
              <a:ext uri="{FF2B5EF4-FFF2-40B4-BE49-F238E27FC236}">
                <a16:creationId xmlns:a16="http://schemas.microsoft.com/office/drawing/2014/main" id="{AA891702-96B5-B52C-CF10-6E745538A6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BDA9BF-A7EF-B54D-A358-5F74518FDCB3}"/>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702404182"/>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3A0C-A786-9567-166A-94A7A7890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231463-6F92-6F68-B61F-0C2C849E1B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D75759-F962-1A8B-2697-6AA28402E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4F9133-8778-6031-5222-46EEB66F0C14}"/>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a:extLst>
              <a:ext uri="{FF2B5EF4-FFF2-40B4-BE49-F238E27FC236}">
                <a16:creationId xmlns:a16="http://schemas.microsoft.com/office/drawing/2014/main" id="{A9738D65-990B-B8BB-0B2F-8D95461262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0BF39D-3D61-ABBE-58F8-E6BD68EFD140}"/>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303980069"/>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8FFBD-E8EA-40EB-D8BC-96F62F183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F3751F-79E7-31A0-A311-3F7CF76166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558033-11B5-7D7C-F8B9-4634CB614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A3D6F-80F3-08A6-8789-938725A7A15D}"/>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a:extLst>
              <a:ext uri="{FF2B5EF4-FFF2-40B4-BE49-F238E27FC236}">
                <a16:creationId xmlns:a16="http://schemas.microsoft.com/office/drawing/2014/main" id="{A6EC07DA-B08E-124D-E465-DD3DA9D357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3FC3E-C8A9-DAD8-6160-3229D568203A}"/>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836717002"/>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51B0-B66B-1A2D-96E1-C4343F1691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389505-17DC-B959-0CEA-FD5A86CCF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431F63-27B0-8ECA-257D-51D8B1606255}"/>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a:extLst>
              <a:ext uri="{FF2B5EF4-FFF2-40B4-BE49-F238E27FC236}">
                <a16:creationId xmlns:a16="http://schemas.microsoft.com/office/drawing/2014/main" id="{17D7F5BB-3EC4-684B-1642-E3EFC7C57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32220-7346-5B6B-0E14-A2D154F9C68D}"/>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698127173"/>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CF3B0-27C6-C960-D24D-A7ABED529C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89EC8-500C-0848-5A13-6D4C69B53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37B84-B00A-473D-0117-9BED0AD81F98}"/>
              </a:ext>
            </a:extLst>
          </p:cNvPr>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a:extLst>
              <a:ext uri="{FF2B5EF4-FFF2-40B4-BE49-F238E27FC236}">
                <a16:creationId xmlns:a16="http://schemas.microsoft.com/office/drawing/2014/main" id="{FD84429D-3196-1160-57BA-B6FF3D8DE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DF1A5-447D-4A32-1D9B-B041E379C573}"/>
              </a:ext>
            </a:extLst>
          </p:cNvPr>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21863434"/>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04795952"/>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428372715"/>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68269312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009088226"/>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832561664"/>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C7BC9-F543-4A68-8C30-AD1B624CEBF4}" type="datetimeFigureOut">
              <a:rPr lang="en-US" smtClean="0"/>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666365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C7BC9-F543-4A68-8C30-AD1B624CEBF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96272174"/>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FFC7BC9-F543-4A68-8C30-AD1B624CEBF4}" type="datetimeFigureOut">
              <a:rPr lang="en-US" smtClean="0"/>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560888653"/>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793542393"/>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39054248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124294779"/>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063630395"/>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996945736"/>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8346638"/>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714699639"/>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C7BC9-F543-4A68-8C30-AD1B624CEBF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25874036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FC7BC9-F543-4A68-8C30-AD1B624CEBF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2396642624"/>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08504214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373608312"/>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735059815"/>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F302CF2-EAC1-47F7-BA0C-E3722CB159C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531592"/>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341628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6988211"/>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C7BC9-F543-4A68-8C30-AD1B624CEBF4}" type="datetimeFigureOut">
              <a:rPr lang="en-US" smtClean="0"/>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06351031"/>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6204881"/>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C7BC9-F543-4A68-8C30-AD1B624CEBF4}" type="datetimeFigureOut">
              <a:rPr lang="en-US" smtClean="0"/>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02CF2-EAC1-47F7-BA0C-E3722CB159C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0245741"/>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C7BC9-F543-4A68-8C30-AD1B624CEBF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1210496"/>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C7BC9-F543-4A68-8C30-AD1B624CEBF4}" type="datetimeFigureOut">
              <a:rPr lang="en-US" smtClean="0"/>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216526898"/>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4019045"/>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0405940"/>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767886"/>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C7BC9-F543-4A68-8C30-AD1B624CEBF4}"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02CF2-EAC1-47F7-BA0C-E3722CB159C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0751624"/>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C7BC9-F543-4A68-8C30-AD1B624CEBF4}"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936579931"/>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C7BC9-F543-4A68-8C30-AD1B624CEBF4}" type="datetimeFigureOut">
              <a:rPr lang="en-US" smtClean="0"/>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4248025837"/>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1776544815"/>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C7BC9-F543-4A68-8C30-AD1B624CEBF4}"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02CF2-EAC1-47F7-BA0C-E3722CB159C5}" type="slidenum">
              <a:rPr lang="en-US" smtClean="0"/>
              <a:t>‹#›</a:t>
            </a:fld>
            <a:endParaRPr lang="en-US"/>
          </a:p>
        </p:txBody>
      </p:sp>
    </p:spTree>
    <p:extLst>
      <p:ext uri="{BB962C8B-B14F-4D97-AF65-F5344CB8AC3E}">
        <p14:creationId xmlns:p14="http://schemas.microsoft.com/office/powerpoint/2010/main" val="3375996898"/>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5.jp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FFC7BC9-F543-4A68-8C30-AD1B624CEBF4}" type="datetimeFigureOut">
              <a:rPr lang="en-US" smtClean="0"/>
              <a:t>5/21/2024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F302CF2-EAC1-47F7-BA0C-E3722CB159C5}" type="slidenum">
              <a:rPr lang="en-US" smtClean="0"/>
              <a:t>‹#›</a:t>
            </a:fld>
            <a:endParaRPr lang="en-US"/>
          </a:p>
        </p:txBody>
      </p:sp>
    </p:spTree>
    <p:extLst>
      <p:ext uri="{BB962C8B-B14F-4D97-AF65-F5344CB8AC3E}">
        <p14:creationId xmlns:p14="http://schemas.microsoft.com/office/powerpoint/2010/main" val="4194373166"/>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35000">
              <a:schemeClr val="accent4">
                <a:lumMod val="64000"/>
                <a:lumOff val="36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8FA74-6005-12CD-8E1D-4D1744AF2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D77B0D-BDB3-FF8B-D742-0E38B71BE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DD9BF-651C-ECBB-0893-B1AC3A48E4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C7BC9-F543-4A68-8C30-AD1B624CEBF4}" type="datetimeFigureOut">
              <a:rPr lang="en-US" smtClean="0"/>
              <a:t>5/21/2024</a:t>
            </a:fld>
            <a:endParaRPr lang="en-US"/>
          </a:p>
        </p:txBody>
      </p:sp>
      <p:sp>
        <p:nvSpPr>
          <p:cNvPr id="5" name="Footer Placeholder 4">
            <a:extLst>
              <a:ext uri="{FF2B5EF4-FFF2-40B4-BE49-F238E27FC236}">
                <a16:creationId xmlns:a16="http://schemas.microsoft.com/office/drawing/2014/main" id="{E9CA5FF4-C9E3-706A-940A-A1D38BBDEC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588F93-0A09-8781-2329-A4A7DFA7EC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02CF2-EAC1-47F7-BA0C-E3722CB159C5}" type="slidenum">
              <a:rPr lang="en-US" smtClean="0"/>
              <a:t>‹#›</a:t>
            </a:fld>
            <a:endParaRPr lang="en-US"/>
          </a:p>
        </p:txBody>
      </p:sp>
    </p:spTree>
    <p:extLst>
      <p:ext uri="{BB962C8B-B14F-4D97-AF65-F5344CB8AC3E}">
        <p14:creationId xmlns:p14="http://schemas.microsoft.com/office/powerpoint/2010/main" val="188005239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FFC7BC9-F543-4A68-8C30-AD1B624CEBF4}" type="datetimeFigureOut">
              <a:rPr lang="en-US" smtClean="0"/>
              <a:t>5/21/2024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F302CF2-EAC1-47F7-BA0C-E3722CB159C5}" type="slidenum">
              <a:rPr lang="en-US" smtClean="0"/>
              <a:t>‹#›</a:t>
            </a:fld>
            <a:endParaRPr lang="en-US"/>
          </a:p>
        </p:txBody>
      </p:sp>
    </p:spTree>
    <p:extLst>
      <p:ext uri="{BB962C8B-B14F-4D97-AF65-F5344CB8AC3E}">
        <p14:creationId xmlns:p14="http://schemas.microsoft.com/office/powerpoint/2010/main" val="361813574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Lst>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FFC7BC9-F543-4A68-8C30-AD1B624CEBF4}" type="datetimeFigureOut">
              <a:rPr lang="en-US" smtClean="0"/>
              <a:t>5/21/2024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F302CF2-EAC1-47F7-BA0C-E3722CB159C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4382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9.xml"/><Relationship Id="rId6" Type="http://schemas.openxmlformats.org/officeDocument/2006/relationships/hyperlink" Target="http://www.pixnio.com/miscellaneous/junkyards-pictures/water-pollution-habitat-polution" TargetMode="External"/><Relationship Id="rId5" Type="http://schemas.openxmlformats.org/officeDocument/2006/relationships/image" Target="../media/image8.jpg"/><Relationship Id="rId4" Type="http://schemas.openxmlformats.org/officeDocument/2006/relationships/hyperlink" Target="https://pixnio.com/miscellaneous/junkyards-pictures/trash-dumped-by-lak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099C-E5C0-E845-AAD2-20C0B9BA03A1}"/>
              </a:ext>
            </a:extLst>
          </p:cNvPr>
          <p:cNvSpPr>
            <a:spLocks noGrp="1"/>
          </p:cNvSpPr>
          <p:nvPr>
            <p:ph type="title"/>
          </p:nvPr>
        </p:nvSpPr>
        <p:spPr/>
        <p:txBody>
          <a:bodyPr>
            <a:normAutofit/>
          </a:bodyPr>
          <a:lstStyle/>
          <a:p>
            <a:r>
              <a:rPr lang="en-US" sz="5400" dirty="0">
                <a:solidFill>
                  <a:srgbClr val="101518"/>
                </a:solidFill>
                <a:latin typeface="Mongolian Baiti" panose="03000500000000000000" pitchFamily="66" charset="0"/>
                <a:cs typeface="Mongolian Baiti" panose="03000500000000000000" pitchFamily="66" charset="0"/>
              </a:rPr>
              <a:t> </a:t>
            </a:r>
            <a:r>
              <a:rPr lang="en-US" sz="5400" dirty="0">
                <a:solidFill>
                  <a:schemeClr val="tx2">
                    <a:lumMod val="75000"/>
                  </a:schemeClr>
                </a:solidFill>
                <a:latin typeface="Mongolian Baiti" panose="03000500000000000000" pitchFamily="66" charset="0"/>
                <a:cs typeface="Mongolian Baiti" panose="03000500000000000000" pitchFamily="66" charset="0"/>
              </a:rPr>
              <a:t>what is pollution </a:t>
            </a:r>
          </a:p>
        </p:txBody>
      </p:sp>
      <p:sp>
        <p:nvSpPr>
          <p:cNvPr id="4" name="Content Placeholder 3">
            <a:extLst>
              <a:ext uri="{FF2B5EF4-FFF2-40B4-BE49-F238E27FC236}">
                <a16:creationId xmlns:a16="http://schemas.microsoft.com/office/drawing/2014/main" id="{9CC120D0-058A-C583-EEF8-533E6283A7A9}"/>
              </a:ext>
            </a:extLst>
          </p:cNvPr>
          <p:cNvSpPr>
            <a:spLocks noGrp="1"/>
          </p:cNvSpPr>
          <p:nvPr>
            <p:ph idx="1"/>
          </p:nvPr>
        </p:nvSpPr>
        <p:spPr>
          <a:xfrm>
            <a:off x="4528969" y="2054712"/>
            <a:ext cx="5927463" cy="2996404"/>
          </a:xfrm>
        </p:spPr>
        <p:txBody>
          <a:bodyPr>
            <a:normAutofit fontScale="92500" lnSpcReduction="20000"/>
          </a:bodyPr>
          <a:lstStyle/>
          <a:p>
            <a:r>
              <a:rPr lang="en-US" sz="4400" b="0" i="0" dirty="0">
                <a:solidFill>
                  <a:srgbClr val="101518"/>
                </a:solidFill>
                <a:effectLst/>
                <a:latin typeface="MingLiU_HKSCS-ExtB" panose="02020500000000000000" pitchFamily="18" charset="-120"/>
                <a:ea typeface="MingLiU_HKSCS-ExtB" panose="02020500000000000000" pitchFamily="18" charset="-120"/>
              </a:rPr>
              <a:t>the</a:t>
            </a:r>
            <a:r>
              <a:rPr lang="en-US" sz="4400" b="0" i="0" dirty="0">
                <a:solidFill>
                  <a:srgbClr val="101518"/>
                </a:solidFill>
                <a:effectLst/>
                <a:latin typeface="Roboto" panose="02000000000000000000" pitchFamily="2" charset="0"/>
              </a:rPr>
              <a:t> presence in or introduction into the environment of a substance or thing that has harmful or poisonous effects:</a:t>
            </a:r>
            <a:endParaRPr lang="en-US" sz="4400" dirty="0"/>
          </a:p>
        </p:txBody>
      </p:sp>
      <p:pic>
        <p:nvPicPr>
          <p:cNvPr id="1026" name="Picture 2">
            <a:extLst>
              <a:ext uri="{FF2B5EF4-FFF2-40B4-BE49-F238E27FC236}">
                <a16:creationId xmlns:a16="http://schemas.microsoft.com/office/drawing/2014/main" id="{2158731D-030A-7D2F-2AE8-7DDAB5F85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35" y="1527586"/>
            <a:ext cx="3399417" cy="334562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D0C373D-C6D1-ECD4-84C6-66B9D751F4D4}"/>
              </a:ext>
            </a:extLst>
          </p:cNvPr>
          <p:cNvSpPr/>
          <p:nvPr/>
        </p:nvSpPr>
        <p:spPr>
          <a:xfrm>
            <a:off x="9348396" y="4173967"/>
            <a:ext cx="2441985" cy="2684033"/>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Flowchart: Punched Tape 4">
            <a:extLst>
              <a:ext uri="{FF2B5EF4-FFF2-40B4-BE49-F238E27FC236}">
                <a16:creationId xmlns:a16="http://schemas.microsoft.com/office/drawing/2014/main" id="{6353B0B1-B876-B521-BE13-A235C28648B7}"/>
              </a:ext>
            </a:extLst>
          </p:cNvPr>
          <p:cNvSpPr/>
          <p:nvPr/>
        </p:nvSpPr>
        <p:spPr>
          <a:xfrm>
            <a:off x="8563087" y="720762"/>
            <a:ext cx="45719" cy="45719"/>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a:extLst>
              <a:ext uri="{FF2B5EF4-FFF2-40B4-BE49-F238E27FC236}">
                <a16:creationId xmlns:a16="http://schemas.microsoft.com/office/drawing/2014/main" id="{1D5D0EB8-22A9-1E2B-4113-756A199203AF}"/>
              </a:ext>
            </a:extLst>
          </p:cNvPr>
          <p:cNvSpPr/>
          <p:nvPr/>
        </p:nvSpPr>
        <p:spPr>
          <a:xfrm>
            <a:off x="4410635" y="5238974"/>
            <a:ext cx="2441985" cy="1538344"/>
          </a:xfrm>
          <a:prstGeom prst="teardrop">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63132019"/>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FAF8C-8A76-CFBC-0939-8D6CAC38E13D}"/>
              </a:ext>
            </a:extLst>
          </p:cNvPr>
          <p:cNvSpPr>
            <a:spLocks noGrp="1"/>
          </p:cNvSpPr>
          <p:nvPr>
            <p:ph type="title"/>
          </p:nvPr>
        </p:nvSpPr>
        <p:spPr/>
        <p:txBody>
          <a:bodyPr>
            <a:normAutofit/>
          </a:bodyPr>
          <a:lstStyle/>
          <a:p>
            <a:r>
              <a:rPr lang="en-US" sz="6600" dirty="0">
                <a:solidFill>
                  <a:srgbClr val="FF0000"/>
                </a:solidFill>
                <a:latin typeface="Mongolian Baiti" panose="03000500000000000000" pitchFamily="66" charset="0"/>
                <a:cs typeface="Mongolian Baiti" panose="03000500000000000000" pitchFamily="66" charset="0"/>
              </a:rPr>
              <a:t>Types of pollution</a:t>
            </a:r>
          </a:p>
        </p:txBody>
      </p:sp>
      <p:pic>
        <p:nvPicPr>
          <p:cNvPr id="2050" name="Picture 2">
            <a:extLst>
              <a:ext uri="{FF2B5EF4-FFF2-40B4-BE49-F238E27FC236}">
                <a16:creationId xmlns:a16="http://schemas.microsoft.com/office/drawing/2014/main" id="{F14F7E94-2DCD-D827-A071-8D32D1DB81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0160" y="1690687"/>
            <a:ext cx="7239896" cy="394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56624"/>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050"/>
                                        </p:tgtEl>
                                        <p:attrNameLst>
                                          <p:attrName>ppt_x</p:attrName>
                                        </p:attrNameLst>
                                      </p:cBhvr>
                                      <p:tavLst>
                                        <p:tav tm="0">
                                          <p:val>
                                            <p:strVal val="ppt_x"/>
                                          </p:val>
                                        </p:tav>
                                        <p:tav tm="100000">
                                          <p:val>
                                            <p:strVal val="ppt_x"/>
                                          </p:val>
                                        </p:tav>
                                      </p:tavLst>
                                    </p:anim>
                                    <p:anim calcmode="lin" valueType="num">
                                      <p:cBhvr additive="base">
                                        <p:cTn id="7" dur="500"/>
                                        <p:tgtEl>
                                          <p:spTgt spid="2050"/>
                                        </p:tgtEl>
                                        <p:attrNameLst>
                                          <p:attrName>ppt_y</p:attrName>
                                        </p:attrNameLst>
                                      </p:cBhvr>
                                      <p:tavLst>
                                        <p:tav tm="0">
                                          <p:val>
                                            <p:strVal val="ppt_y"/>
                                          </p:val>
                                        </p:tav>
                                        <p:tav tm="100000">
                                          <p:val>
                                            <p:strVal val="1+ppt_h/2"/>
                                          </p:val>
                                        </p:tav>
                                      </p:tavLst>
                                    </p:anim>
                                    <p:set>
                                      <p:cBhvr>
                                        <p:cTn id="8"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05B7-46D1-08EA-5BDD-8694893F603F}"/>
              </a:ext>
            </a:extLst>
          </p:cNvPr>
          <p:cNvSpPr>
            <a:spLocks noGrp="1"/>
          </p:cNvSpPr>
          <p:nvPr>
            <p:ph type="title"/>
          </p:nvPr>
        </p:nvSpPr>
        <p:spPr/>
        <p:txBody>
          <a:bodyPr>
            <a:normAutofit fontScale="90000"/>
          </a:bodyPr>
          <a:lstStyle/>
          <a:p>
            <a:r>
              <a:rPr lang="en-US" sz="7200" dirty="0"/>
              <a:t>      </a:t>
            </a:r>
            <a:r>
              <a:rPr lang="en-US" sz="7200" dirty="0">
                <a:latin typeface="MingLiU_HKSCS-ExtB" panose="02020500000000000000" pitchFamily="18" charset="-120"/>
                <a:ea typeface="MingLiU_HKSCS-ExtB" panose="02020500000000000000" pitchFamily="18" charset="-120"/>
              </a:rPr>
              <a:t>Air pollution </a:t>
            </a:r>
          </a:p>
        </p:txBody>
      </p:sp>
      <p:sp>
        <p:nvSpPr>
          <p:cNvPr id="3" name="Content Placeholder 2">
            <a:extLst>
              <a:ext uri="{FF2B5EF4-FFF2-40B4-BE49-F238E27FC236}">
                <a16:creationId xmlns:a16="http://schemas.microsoft.com/office/drawing/2014/main" id="{3245A876-7DCB-9D2D-AAC5-011F8D92B862}"/>
              </a:ext>
            </a:extLst>
          </p:cNvPr>
          <p:cNvSpPr>
            <a:spLocks noGrp="1"/>
          </p:cNvSpPr>
          <p:nvPr>
            <p:ph idx="1"/>
          </p:nvPr>
        </p:nvSpPr>
        <p:spPr>
          <a:xfrm>
            <a:off x="6340839" y="2146151"/>
            <a:ext cx="5089161" cy="3593591"/>
          </a:xfrm>
        </p:spPr>
        <p:txBody>
          <a:bodyPr>
            <a:normAutofit fontScale="62500" lnSpcReduction="20000"/>
          </a:bodyPr>
          <a:lstStyle/>
          <a:p>
            <a:pPr algn="l"/>
            <a:r>
              <a:rPr lang="en-US" sz="2800" b="0" i="0" dirty="0">
                <a:solidFill>
                  <a:srgbClr val="4D5156"/>
                </a:solidFill>
                <a:effectLst/>
                <a:latin typeface="Roboto" panose="02000000000000000000" pitchFamily="2" charset="0"/>
              </a:rPr>
              <a:t>Air pollution is the contamination of air due to the presence of substances called pollutants in the atmosphere that are harmful to the health of humans and other living beings, or cause damage to the climate or to materials. It is also the contamination of the indoor or outdoor environment either by chemical, physical, or biological agents that alters the natural features of the atmosphere. </a:t>
            </a:r>
            <a:endParaRPr lang="en-US" b="0" i="0" dirty="0">
              <a:solidFill>
                <a:srgbClr val="4D5156"/>
              </a:solidFill>
              <a:effectLst/>
              <a:latin typeface="Roboto" panose="02000000000000000000" pitchFamily="2" charset="0"/>
            </a:endParaRPr>
          </a:p>
          <a:p>
            <a:br>
              <a:rPr lang="en-US" dirty="0"/>
            </a:br>
            <a:endParaRPr lang="en-US" dirty="0"/>
          </a:p>
        </p:txBody>
      </p:sp>
      <p:pic>
        <p:nvPicPr>
          <p:cNvPr id="3074" name="Picture 2">
            <a:extLst>
              <a:ext uri="{FF2B5EF4-FFF2-40B4-BE49-F238E27FC236}">
                <a16:creationId xmlns:a16="http://schemas.microsoft.com/office/drawing/2014/main" id="{F6FFD263-925F-F6A5-3935-BE70B02A1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5" t="11899"/>
          <a:stretch/>
        </p:blipFill>
        <p:spPr bwMode="auto">
          <a:xfrm>
            <a:off x="1032735" y="2417785"/>
            <a:ext cx="5458712" cy="35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65569"/>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D9813-6933-FDEA-145C-697E721A95F5}"/>
              </a:ext>
            </a:extLst>
          </p:cNvPr>
          <p:cNvSpPr>
            <a:spLocks noGrp="1"/>
          </p:cNvSpPr>
          <p:nvPr>
            <p:ph type="title"/>
          </p:nvPr>
        </p:nvSpPr>
        <p:spPr>
          <a:xfrm>
            <a:off x="1233992" y="568345"/>
            <a:ext cx="8770571" cy="1560716"/>
          </a:xfrm>
        </p:spPr>
        <p:txBody>
          <a:bodyPr>
            <a:normAutofit fontScale="90000"/>
          </a:bodyPr>
          <a:lstStyle/>
          <a:p>
            <a:r>
              <a:rPr lang="en-US" dirty="0">
                <a:latin typeface="Algerian" panose="04020705040A02060702" pitchFamily="82" charset="0"/>
              </a:rPr>
              <a:t>               </a:t>
            </a:r>
            <a:r>
              <a:rPr lang="en-US" sz="6600" dirty="0">
                <a:latin typeface="Algerian" panose="04020705040A02060702" pitchFamily="82" charset="0"/>
              </a:rPr>
              <a:t>Land pollution  </a:t>
            </a:r>
            <a:br>
              <a:rPr lang="en-US" sz="6600" dirty="0">
                <a:latin typeface="Algerian" panose="04020705040A02060702" pitchFamily="82" charset="0"/>
              </a:rPr>
            </a:br>
            <a:r>
              <a:rPr lang="en-US" sz="6600" dirty="0">
                <a:latin typeface="Algerian" panose="04020705040A02060702" pitchFamily="82" charset="0"/>
              </a:rPr>
              <a:t> </a:t>
            </a:r>
            <a:br>
              <a:rPr lang="en-US" sz="6600" dirty="0"/>
            </a:br>
            <a:br>
              <a:rPr lang="en-US" sz="6600" dirty="0"/>
            </a:br>
            <a:endParaRPr lang="en-US" sz="6600" dirty="0"/>
          </a:p>
        </p:txBody>
      </p:sp>
      <p:sp>
        <p:nvSpPr>
          <p:cNvPr id="3" name="Content Placeholder 2">
            <a:extLst>
              <a:ext uri="{FF2B5EF4-FFF2-40B4-BE49-F238E27FC236}">
                <a16:creationId xmlns:a16="http://schemas.microsoft.com/office/drawing/2014/main" id="{319DCFB4-E703-3371-F0CF-C49401230C85}"/>
              </a:ext>
            </a:extLst>
          </p:cNvPr>
          <p:cNvSpPr>
            <a:spLocks noGrp="1"/>
          </p:cNvSpPr>
          <p:nvPr>
            <p:ph idx="1"/>
          </p:nvPr>
        </p:nvSpPr>
        <p:spPr>
          <a:xfrm>
            <a:off x="5368066" y="2438400"/>
            <a:ext cx="6336205" cy="3651504"/>
          </a:xfrm>
        </p:spPr>
        <p:txBody>
          <a:bodyPr/>
          <a:lstStyle/>
          <a:p>
            <a:r>
              <a:rPr lang="en-US" sz="2400" b="0" i="0" dirty="0">
                <a:solidFill>
                  <a:srgbClr val="4D5156"/>
                </a:solidFill>
                <a:effectLst/>
                <a:latin typeface="Mongolian Baiti" panose="03000500000000000000" pitchFamily="66" charset="0"/>
                <a:cs typeface="Mongolian Baiti" panose="03000500000000000000" pitchFamily="66" charset="0"/>
              </a:rPr>
              <a:t>Land pollution, the deposition of solid or liquid waste materials on land or underground in a manner that can contaminate the soil and groundwater, threaten public health, and cause unsightly conditions and nuisances. The waste materials that cause land pollution are broadly classified as municipal</a:t>
            </a:r>
          </a:p>
          <a:p>
            <a:endParaRPr lang="en-US" b="1" dirty="0"/>
          </a:p>
        </p:txBody>
      </p:sp>
      <p:pic>
        <p:nvPicPr>
          <p:cNvPr id="1026" name="Picture 2">
            <a:extLst>
              <a:ext uri="{FF2B5EF4-FFF2-40B4-BE49-F238E27FC236}">
                <a16:creationId xmlns:a16="http://schemas.microsoft.com/office/drawing/2014/main" id="{AB33B7DF-57FB-CCAA-467C-CF81E7E9A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87" y="2129061"/>
            <a:ext cx="4894729" cy="387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174442"/>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4F71-C331-2DF8-C1C6-D67532A24674}"/>
              </a:ext>
            </a:extLst>
          </p:cNvPr>
          <p:cNvSpPr>
            <a:spLocks noGrp="1"/>
          </p:cNvSpPr>
          <p:nvPr>
            <p:ph type="title"/>
          </p:nvPr>
        </p:nvSpPr>
        <p:spPr>
          <a:xfrm>
            <a:off x="957431" y="203761"/>
            <a:ext cx="10058400" cy="1325563"/>
          </a:xfrm>
        </p:spPr>
        <p:txBody>
          <a:bodyPr>
            <a:normAutofit fontScale="90000"/>
          </a:bodyPr>
          <a:lstStyle/>
          <a:p>
            <a:r>
              <a:rPr lang="en-US" sz="5300" dirty="0">
                <a:latin typeface="Mongolian Baiti" panose="03000500000000000000" pitchFamily="66" charset="0"/>
                <a:cs typeface="Mongolian Baiti" panose="03000500000000000000" pitchFamily="66" charset="0"/>
              </a:rPr>
              <a:t>    light pollution</a:t>
            </a:r>
            <a:br>
              <a:rPr lang="en-US" sz="5300" dirty="0">
                <a:latin typeface="Mongolian Baiti" panose="03000500000000000000" pitchFamily="66" charset="0"/>
                <a:cs typeface="Mongolian Baiti" panose="03000500000000000000" pitchFamily="66" charset="0"/>
              </a:rPr>
            </a:br>
            <a:br>
              <a:rPr lang="en-US" sz="5300" dirty="0">
                <a:latin typeface="Mongolian Baiti" panose="03000500000000000000" pitchFamily="66" charset="0"/>
                <a:cs typeface="Mongolian Baiti" panose="03000500000000000000" pitchFamily="66" charset="0"/>
              </a:rPr>
            </a:br>
            <a:br>
              <a:rPr lang="en-US" sz="2000" b="0" i="0" dirty="0">
                <a:solidFill>
                  <a:srgbClr val="4D5156"/>
                </a:solidFill>
                <a:effectLst/>
                <a:latin typeface="Mongolian Baiti" panose="03000500000000000000" pitchFamily="66" charset="0"/>
                <a:cs typeface="Mongolian Baiti" panose="03000500000000000000" pitchFamily="66" charset="0"/>
              </a:rPr>
            </a:br>
            <a:r>
              <a:rPr lang="en-US" sz="5300" b="0" i="0" dirty="0">
                <a:solidFill>
                  <a:srgbClr val="4D5156"/>
                </a:solidFill>
                <a:effectLst/>
                <a:latin typeface="Mongolian Baiti" panose="03000500000000000000" pitchFamily="66" charset="0"/>
                <a:cs typeface="Mongolian Baiti" panose="03000500000000000000" pitchFamily="66" charset="0"/>
              </a:rPr>
              <a:t>                   light pollution </a:t>
            </a:r>
            <a:br>
              <a:rPr lang="en-US" sz="5300" dirty="0"/>
            </a:br>
            <a:br>
              <a:rPr lang="en-US" sz="5300" dirty="0"/>
            </a:br>
            <a:br>
              <a:rPr lang="en-US" dirty="0"/>
            </a:br>
            <a:endParaRPr lang="en-US" dirty="0"/>
          </a:p>
        </p:txBody>
      </p:sp>
      <p:sp>
        <p:nvSpPr>
          <p:cNvPr id="8" name="Content Placeholder 7">
            <a:extLst>
              <a:ext uri="{FF2B5EF4-FFF2-40B4-BE49-F238E27FC236}">
                <a16:creationId xmlns:a16="http://schemas.microsoft.com/office/drawing/2014/main" id="{801954E8-5D04-119A-0089-FC982796A846}"/>
              </a:ext>
            </a:extLst>
          </p:cNvPr>
          <p:cNvSpPr>
            <a:spLocks noGrp="1"/>
          </p:cNvSpPr>
          <p:nvPr>
            <p:ph idx="1"/>
          </p:nvPr>
        </p:nvSpPr>
        <p:spPr>
          <a:xfrm>
            <a:off x="5486400" y="1825625"/>
            <a:ext cx="5867400" cy="4351338"/>
          </a:xfrm>
        </p:spPr>
        <p:txBody>
          <a:bodyPr/>
          <a:lstStyle/>
          <a:p>
            <a:r>
              <a:rPr lang="en-US" b="0" i="0" dirty="0">
                <a:solidFill>
                  <a:srgbClr val="4D5156"/>
                </a:solidFill>
                <a:effectLst/>
                <a:latin typeface="Roboto" panose="02000000000000000000" pitchFamily="2" charset="0"/>
              </a:rPr>
              <a:t>As defined by the International Dark-Sky Association, light pollution refers to any inappropriate or excessive use of artificial light, which affects humans, wildlife, and the climate. Light pollution can be in the form of glare, skyglow, light trespass, or clutter.</a:t>
            </a:r>
          </a:p>
          <a:p>
            <a:endParaRPr lang="en-US" dirty="0"/>
          </a:p>
        </p:txBody>
      </p:sp>
      <p:pic>
        <p:nvPicPr>
          <p:cNvPr id="2052" name="Picture 4">
            <a:extLst>
              <a:ext uri="{FF2B5EF4-FFF2-40B4-BE49-F238E27FC236}">
                <a16:creationId xmlns:a16="http://schemas.microsoft.com/office/drawing/2014/main" id="{4F82EB44-E824-2C31-5A34-CF21A2993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53" y="1773575"/>
            <a:ext cx="5163670" cy="4789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531106"/>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8">
                                            <p:txEl>
                                              <p:pRg st="0" end="0"/>
                                            </p:txEl>
                                          </p:spTgt>
                                        </p:tgtEl>
                                        <p:attrNameLst>
                                          <p:attrName>ppt_w</p:attrName>
                                        </p:attrNameLst>
                                      </p:cBhvr>
                                      <p:tavLst>
                                        <p:tav tm="0">
                                          <p:val>
                                            <p:strVal val="ppt_w"/>
                                          </p:val>
                                        </p:tav>
                                        <p:tav tm="100000">
                                          <p:val>
                                            <p:fltVal val="0"/>
                                          </p:val>
                                        </p:tav>
                                      </p:tavLst>
                                    </p:anim>
                                    <p:anim calcmode="lin" valueType="num">
                                      <p:cBhvr>
                                        <p:cTn id="7" dur="500"/>
                                        <p:tgtEl>
                                          <p:spTgt spid="8">
                                            <p:txEl>
                                              <p:pRg st="0" end="0"/>
                                            </p:txEl>
                                          </p:spTgt>
                                        </p:tgtEl>
                                        <p:attrNameLst>
                                          <p:attrName>ppt_h</p:attrName>
                                        </p:attrNameLst>
                                      </p:cBhvr>
                                      <p:tavLst>
                                        <p:tav tm="0">
                                          <p:val>
                                            <p:strVal val="ppt_h"/>
                                          </p:val>
                                        </p:tav>
                                        <p:tav tm="100000">
                                          <p:val>
                                            <p:fltVal val="0"/>
                                          </p:val>
                                        </p:tav>
                                      </p:tavLst>
                                    </p:anim>
                                    <p:animEffect transition="out" filter="fade">
                                      <p:cBhvr>
                                        <p:cTn id="8" dur="500"/>
                                        <p:tgtEl>
                                          <p:spTgt spid="8">
                                            <p:txEl>
                                              <p:pRg st="0" end="0"/>
                                            </p:txEl>
                                          </p:spTgt>
                                        </p:tgtEl>
                                      </p:cBhvr>
                                    </p:animEffect>
                                    <p:set>
                                      <p:cBhvr>
                                        <p:cTn id="9" dur="1" fill="hold">
                                          <p:stCondLst>
                                            <p:cond delay="499"/>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19F0C-DA54-AC11-F292-638F60EB6B82}"/>
              </a:ext>
            </a:extLst>
          </p:cNvPr>
          <p:cNvSpPr>
            <a:spLocks noGrp="1"/>
          </p:cNvSpPr>
          <p:nvPr>
            <p:ph type="title"/>
          </p:nvPr>
        </p:nvSpPr>
        <p:spPr/>
        <p:txBody>
          <a:bodyPr>
            <a:normAutofit/>
          </a:bodyPr>
          <a:lstStyle/>
          <a:p>
            <a:r>
              <a:rPr lang="en-US" sz="4400" dirty="0"/>
              <a:t>Noise  pollution</a:t>
            </a:r>
          </a:p>
        </p:txBody>
      </p:sp>
      <p:sp>
        <p:nvSpPr>
          <p:cNvPr id="3" name="Content Placeholder 2">
            <a:extLst>
              <a:ext uri="{FF2B5EF4-FFF2-40B4-BE49-F238E27FC236}">
                <a16:creationId xmlns:a16="http://schemas.microsoft.com/office/drawing/2014/main" id="{0B20D0A4-3B39-C767-E9D8-834F3AB5ACB0}"/>
              </a:ext>
            </a:extLst>
          </p:cNvPr>
          <p:cNvSpPr>
            <a:spLocks noGrp="1"/>
          </p:cNvSpPr>
          <p:nvPr>
            <p:ph idx="1"/>
          </p:nvPr>
        </p:nvSpPr>
        <p:spPr>
          <a:xfrm>
            <a:off x="5486399" y="2096064"/>
            <a:ext cx="5781157" cy="3695136"/>
          </a:xfrm>
        </p:spPr>
        <p:txBody>
          <a:bodyPr>
            <a:normAutofit lnSpcReduction="10000"/>
          </a:bodyPr>
          <a:lstStyle/>
          <a:p>
            <a:pPr algn="l" fontAlgn="t">
              <a:buFont typeface="Arial" panose="020B0604020202020204" pitchFamily="34" charset="0"/>
              <a:buChar char="•"/>
            </a:pPr>
            <a:r>
              <a:rPr lang="en-US" b="0" i="0" dirty="0">
                <a:solidFill>
                  <a:srgbClr val="4D5156"/>
                </a:solidFill>
                <a:effectLst/>
                <a:latin typeface="Roboto" panose="02000000000000000000" pitchFamily="2" charset="0"/>
              </a:rPr>
              <a:t>noise pollution, unwanted or excessive sound that can have deleterious effects on human health, wildlife, and environmental quality. Noise pollution is commonly generated inside many industrial facilities and some other workplaces, but it also comes from highway, railway, and airplane traffic and from outdoor construction activities.</a:t>
            </a:r>
          </a:p>
          <a:p>
            <a:br>
              <a:rPr lang="en-US" dirty="0"/>
            </a:br>
            <a:endParaRPr lang="en-US" dirty="0"/>
          </a:p>
        </p:txBody>
      </p:sp>
      <p:pic>
        <p:nvPicPr>
          <p:cNvPr id="3074" name="Picture 2">
            <a:extLst>
              <a:ext uri="{FF2B5EF4-FFF2-40B4-BE49-F238E27FC236}">
                <a16:creationId xmlns:a16="http://schemas.microsoft.com/office/drawing/2014/main" id="{8161F520-216D-8A86-AF07-436421F5C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444" y="1935921"/>
            <a:ext cx="4228469" cy="3701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776080"/>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12C0-8A2F-0BD5-4941-AB4E6B010400}"/>
              </a:ext>
            </a:extLst>
          </p:cNvPr>
          <p:cNvSpPr>
            <a:spLocks noGrp="1"/>
          </p:cNvSpPr>
          <p:nvPr>
            <p:ph type="title"/>
          </p:nvPr>
        </p:nvSpPr>
        <p:spPr/>
        <p:txBody>
          <a:bodyPr>
            <a:normAutofit/>
          </a:bodyPr>
          <a:lstStyle/>
          <a:p>
            <a:r>
              <a:rPr lang="en-US" sz="5400" dirty="0">
                <a:solidFill>
                  <a:srgbClr val="C00000"/>
                </a:solidFill>
              </a:rPr>
              <a:t>Water pollution </a:t>
            </a:r>
          </a:p>
        </p:txBody>
      </p:sp>
      <p:sp>
        <p:nvSpPr>
          <p:cNvPr id="3" name="Content Placeholder 2">
            <a:extLst>
              <a:ext uri="{FF2B5EF4-FFF2-40B4-BE49-F238E27FC236}">
                <a16:creationId xmlns:a16="http://schemas.microsoft.com/office/drawing/2014/main" id="{84A5F3EC-63BB-12D0-9BDB-738E9A80B55B}"/>
              </a:ext>
            </a:extLst>
          </p:cNvPr>
          <p:cNvSpPr>
            <a:spLocks noGrp="1"/>
          </p:cNvSpPr>
          <p:nvPr>
            <p:ph idx="1"/>
          </p:nvPr>
        </p:nvSpPr>
        <p:spPr>
          <a:xfrm>
            <a:off x="4625787" y="2096064"/>
            <a:ext cx="6641769" cy="4509132"/>
          </a:xfrm>
        </p:spPr>
        <p:txBody>
          <a:bodyPr>
            <a:noAutofit/>
          </a:bodyPr>
          <a:lstStyle/>
          <a:p>
            <a:pPr algn="l" fontAlgn="t">
              <a:buFont typeface="Arial" panose="020B0604020202020204" pitchFamily="34" charset="0"/>
              <a:buChar char="•"/>
            </a:pPr>
            <a:r>
              <a:rPr lang="en-US" sz="2400" b="0" i="0" dirty="0">
                <a:solidFill>
                  <a:srgbClr val="4D5156"/>
                </a:solidFill>
                <a:effectLst/>
                <a:latin typeface="Roboto" panose="02000000000000000000" pitchFamily="2" charset="0"/>
              </a:rPr>
              <a:t>( See also wastewater treatment .) Water pollution is the release of substances (such as chemicals or microorganisms) or energy (in the form of radioactivity or heat) into surface and subsurface waters to the point that the substances interfere with beneficial use of the water or with the natural functioning of ecosystems.</a:t>
            </a:r>
          </a:p>
          <a:p>
            <a:br>
              <a:rPr lang="en-US" sz="2800" dirty="0"/>
            </a:br>
            <a:endParaRPr lang="en-US" sz="2800" dirty="0"/>
          </a:p>
        </p:txBody>
      </p:sp>
      <p:pic>
        <p:nvPicPr>
          <p:cNvPr id="4098" name="Picture 2">
            <a:extLst>
              <a:ext uri="{FF2B5EF4-FFF2-40B4-BE49-F238E27FC236}">
                <a16:creationId xmlns:a16="http://schemas.microsoft.com/office/drawing/2014/main" id="{4BCDD5BF-F45E-F868-1882-60918585D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94" y="1796528"/>
            <a:ext cx="4289724" cy="423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67641"/>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0D6330-C89E-9CE6-6FE4-12A496E44C3B}"/>
              </a:ext>
            </a:extLst>
          </p:cNvPr>
          <p:cNvSpPr>
            <a:spLocks noGrp="1"/>
          </p:cNvSpPr>
          <p:nvPr>
            <p:ph type="title"/>
          </p:nvPr>
        </p:nvSpPr>
        <p:spPr>
          <a:xfrm>
            <a:off x="-7088317" y="-1008615"/>
            <a:ext cx="22024242" cy="6451984"/>
          </a:xfrm>
        </p:spPr>
        <p:txBody>
          <a:bodyPr>
            <a:normAutofit/>
          </a:bodyPr>
          <a:lstStyle/>
          <a:p>
            <a:r>
              <a:rPr lang="en-US" sz="12000" b="1" dirty="0">
                <a:solidFill>
                  <a:srgbClr val="FF0000"/>
                </a:solidFill>
                <a:effectLst>
                  <a:outerShdw blurRad="38100" dist="38100" dir="2700000" algn="tl">
                    <a:srgbClr val="000000">
                      <a:alpha val="43137"/>
                    </a:srgbClr>
                  </a:outerShdw>
                </a:effectLst>
              </a:rPr>
              <a:t>Thank you</a:t>
            </a:r>
          </a:p>
        </p:txBody>
      </p:sp>
      <p:pic>
        <p:nvPicPr>
          <p:cNvPr id="4098" name="Picture 2">
            <a:extLst>
              <a:ext uri="{FF2B5EF4-FFF2-40B4-BE49-F238E27FC236}">
                <a16:creationId xmlns:a16="http://schemas.microsoft.com/office/drawing/2014/main" id="{CB9C15F3-48A9-F70C-97E9-E6AFE865E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07" y="198303"/>
            <a:ext cx="11149070" cy="604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32189"/>
      </p:ext>
    </p:extLst>
  </p:cSld>
  <p:clrMapOvr>
    <a:masterClrMapping/>
  </p:clrMapOvr>
  <mc:AlternateContent xmlns:mc="http://schemas.openxmlformats.org/markup-compatibility/2006">
    <mc:Choice xmlns:p14="http://schemas.microsoft.com/office/powerpoint/2010/main" Requires="p14">
      <p:transition spd="slow" advTm="20">
        <p14:flash/>
      </p:transition>
    </mc:Choice>
    <mc:Fallback>
      <p:transition spd="slow" advTm="2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natur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id="{311AE396-3EB1-4179-889E-1E56F2644A45}" vid="{FEA28ABF-0DD5-487C-A5E7-9E70F3F97882}"/>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HEAVEN IN INDIA</Template>
  <TotalTime>77</TotalTime>
  <Words>337</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vt:i4>
      </vt:variant>
    </vt:vector>
  </HeadingPairs>
  <TitlesOfParts>
    <vt:vector size="22" baseType="lpstr">
      <vt:lpstr>MingLiU_HKSCS-ExtB</vt:lpstr>
      <vt:lpstr>Algerian</vt:lpstr>
      <vt:lpstr>Arial</vt:lpstr>
      <vt:lpstr>Bookman Old Style</vt:lpstr>
      <vt:lpstr>Candara</vt:lpstr>
      <vt:lpstr>Gill Sans MT</vt:lpstr>
      <vt:lpstr>Mongolian Baiti</vt:lpstr>
      <vt:lpstr>Roboto</vt:lpstr>
      <vt:lpstr>Rockwell</vt:lpstr>
      <vt:lpstr>Tw Cen MT</vt:lpstr>
      <vt:lpstr>Damask</vt:lpstr>
      <vt:lpstr>nature</vt:lpstr>
      <vt:lpstr>Droplet</vt:lpstr>
      <vt:lpstr>Gallery</vt:lpstr>
      <vt:lpstr> what is pollution </vt:lpstr>
      <vt:lpstr>Types of pollution</vt:lpstr>
      <vt:lpstr>      Air pollution </vt:lpstr>
      <vt:lpstr>               Land pollution      </vt:lpstr>
      <vt:lpstr>    light pollution                      light pollution    </vt:lpstr>
      <vt:lpstr>Noise  pollution</vt:lpstr>
      <vt:lpstr>Water pollution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what is pollution </dc:title>
  <dc:creator>vampair07@outlook.com</dc:creator>
  <cp:lastModifiedBy>vampair07@outlook.com</cp:lastModifiedBy>
  <cp:revision>2</cp:revision>
  <dcterms:created xsi:type="dcterms:W3CDTF">2024-05-20T11:09:50Z</dcterms:created>
  <dcterms:modified xsi:type="dcterms:W3CDTF">2024-05-21T11:29:02Z</dcterms:modified>
</cp:coreProperties>
</file>